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nicio\Desktop\indicadores%20mensuales%20carnes\IndicadoresCar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Inicio\Desktop\indicadores%20mensuales%20carnes\IndicadoresCar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plotArea>
      <c:layout>
        <c:manualLayout>
          <c:layoutTarget val="inner"/>
          <c:xMode val="edge"/>
          <c:yMode val="edge"/>
          <c:x val="0.17099073459191269"/>
          <c:y val="5.0696436917988745E-2"/>
          <c:w val="0.81525826139202451"/>
          <c:h val="0.71590423007512582"/>
        </c:manualLayout>
      </c:layout>
      <c:lineChart>
        <c:grouping val="standard"/>
        <c:ser>
          <c:idx val="2"/>
          <c:order val="0"/>
          <c:tx>
            <c:strRef>
              <c:f>aviar!$L$7</c:f>
              <c:strCache>
                <c:ptCount val="1"/>
                <c:pt idx="0">
                  <c:v>2018</c:v>
                </c:pt>
              </c:strCache>
            </c:strRef>
          </c:tx>
          <c:spPr>
            <a:ln>
              <a:solidFill>
                <a:schemeClr val="bg1">
                  <a:lumMod val="75000"/>
                </a:schemeClr>
              </a:solidFill>
            </a:ln>
          </c:spPr>
          <c:marker>
            <c:symbol val="none"/>
          </c:marker>
          <c:cat>
            <c:strRef>
              <c:f>aviar!$I$8:$I$19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aviar!$L$8:$L$19</c:f>
              <c:numCache>
                <c:formatCode>#,##0</c:formatCode>
                <c:ptCount val="12"/>
                <c:pt idx="0">
                  <c:v>19.496254</c:v>
                </c:pt>
                <c:pt idx="1">
                  <c:v>16.409464</c:v>
                </c:pt>
                <c:pt idx="2">
                  <c:v>19.864034</c:v>
                </c:pt>
                <c:pt idx="3">
                  <c:v>19.524417</c:v>
                </c:pt>
                <c:pt idx="4">
                  <c:v>21.038150999999999</c:v>
                </c:pt>
                <c:pt idx="5">
                  <c:v>19.930813000000001</c:v>
                </c:pt>
                <c:pt idx="6">
                  <c:v>21.043377</c:v>
                </c:pt>
                <c:pt idx="7">
                  <c:v>21.770876000000001</c:v>
                </c:pt>
                <c:pt idx="8">
                  <c:v>18.968154999999992</c:v>
                </c:pt>
                <c:pt idx="9">
                  <c:v>21.92555299999999</c:v>
                </c:pt>
                <c:pt idx="10">
                  <c:v>22.011707999999999</c:v>
                </c:pt>
                <c:pt idx="11">
                  <c:v>21.267941</c:v>
                </c:pt>
              </c:numCache>
            </c:numRef>
          </c:val>
        </c:ser>
        <c:ser>
          <c:idx val="0"/>
          <c:order val="1"/>
          <c:tx>
            <c:strRef>
              <c:f>aviar!$M$7</c:f>
              <c:strCache>
                <c:ptCount val="1"/>
                <c:pt idx="0">
                  <c:v>2019</c:v>
                </c:pt>
              </c:strCache>
            </c:strRef>
          </c:tx>
          <c:spPr>
            <a:ln>
              <a:solidFill>
                <a:schemeClr val="accent3">
                  <a:lumMod val="75000"/>
                </a:schemeClr>
              </a:solidFill>
            </a:ln>
          </c:spPr>
          <c:marker>
            <c:symbol val="none"/>
          </c:marker>
          <c:cat>
            <c:strRef>
              <c:f>aviar!$I$8:$I$19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aviar!$M$8:$M$19</c:f>
              <c:numCache>
                <c:formatCode>#,##0</c:formatCode>
                <c:ptCount val="12"/>
                <c:pt idx="0">
                  <c:v>23.598776999999984</c:v>
                </c:pt>
                <c:pt idx="1">
                  <c:v>20.538878000000008</c:v>
                </c:pt>
                <c:pt idx="2">
                  <c:v>20.408730999999989</c:v>
                </c:pt>
                <c:pt idx="3">
                  <c:v>21.228191999999993</c:v>
                </c:pt>
                <c:pt idx="4">
                  <c:v>24.043897000000001</c:v>
                </c:pt>
                <c:pt idx="5">
                  <c:v>20.567485999999999</c:v>
                </c:pt>
                <c:pt idx="6">
                  <c:v>25.042319999999989</c:v>
                </c:pt>
              </c:numCache>
            </c:numRef>
          </c:val>
        </c:ser>
        <c:marker val="1"/>
        <c:axId val="93266688"/>
        <c:axId val="93268224"/>
      </c:lineChart>
      <c:catAx>
        <c:axId val="93266688"/>
        <c:scaling>
          <c:orientation val="minMax"/>
        </c:scaling>
        <c:axPos val="b"/>
        <c:numFmt formatCode="General" sourceLinked="1"/>
        <c:tickLblPos val="nextTo"/>
        <c:txPr>
          <a:bodyPr/>
          <a:lstStyle/>
          <a:p>
            <a:pPr>
              <a:defRPr lang="es-AR"/>
            </a:pPr>
            <a:endParaRPr lang="es-ES"/>
          </a:p>
        </c:txPr>
        <c:crossAx val="93268224"/>
        <c:crosses val="autoZero"/>
        <c:auto val="1"/>
        <c:lblAlgn val="ctr"/>
        <c:lblOffset val="100"/>
      </c:catAx>
      <c:valAx>
        <c:axId val="93268224"/>
        <c:scaling>
          <c:orientation val="minMax"/>
          <c:max val="25"/>
          <c:min val="10"/>
        </c:scaling>
        <c:axPos val="l"/>
        <c:majorGridlines/>
        <c:title>
          <c:tx>
            <c:rich>
              <a:bodyPr rot="-5400000" vert="horz"/>
              <a:lstStyle/>
              <a:p>
                <a:pPr>
                  <a:defRPr lang="es-AR" b="0"/>
                </a:pPr>
                <a:r>
                  <a:rPr lang="es-AR" b="0"/>
                  <a:t>Millones de cabezas</a:t>
                </a:r>
              </a:p>
            </c:rich>
          </c:tx>
          <c:layout/>
        </c:title>
        <c:numFmt formatCode="#,##0" sourceLinked="1"/>
        <c:tickLblPos val="nextTo"/>
        <c:txPr>
          <a:bodyPr/>
          <a:lstStyle/>
          <a:p>
            <a:pPr>
              <a:defRPr lang="es-AR"/>
            </a:pPr>
            <a:endParaRPr lang="es-ES"/>
          </a:p>
        </c:txPr>
        <c:crossAx val="93266688"/>
        <c:crosses val="autoZero"/>
        <c:crossBetween val="between"/>
      </c:valAx>
      <c:spPr>
        <a:noFill/>
      </c:spPr>
    </c:plotArea>
    <c:legend>
      <c:legendPos val="r"/>
      <c:layout>
        <c:manualLayout>
          <c:xMode val="edge"/>
          <c:yMode val="edge"/>
          <c:x val="0.23444176706827324"/>
          <c:y val="0.89715341047465036"/>
          <c:w val="0.724478897502154"/>
          <c:h val="0.10284658952534986"/>
        </c:manualLayout>
      </c:layout>
      <c:txPr>
        <a:bodyPr/>
        <a:lstStyle/>
        <a:p>
          <a:pPr>
            <a:defRPr lang="es-AR"/>
          </a:pPr>
          <a:endParaRPr lang="es-ES"/>
        </a:p>
      </c:txPr>
    </c:legend>
    <c:plotVisOnly val="1"/>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6033962421363834"/>
          <c:y val="5.0696436917988787E-2"/>
          <c:w val="0.79995433904095326"/>
          <c:h val="0.68225494726456393"/>
        </c:manualLayout>
      </c:layout>
      <c:lineChart>
        <c:grouping val="standard"/>
        <c:ser>
          <c:idx val="3"/>
          <c:order val="0"/>
          <c:tx>
            <c:strRef>
              <c:f>aviar!$T$4</c:f>
              <c:strCache>
                <c:ptCount val="1"/>
                <c:pt idx="0">
                  <c:v>Relación maíz/kg vivo</c:v>
                </c:pt>
              </c:strCache>
            </c:strRef>
          </c:tx>
          <c:spPr>
            <a:ln>
              <a:solidFill>
                <a:schemeClr val="accent6">
                  <a:lumMod val="75000"/>
                </a:schemeClr>
              </a:solidFill>
            </a:ln>
          </c:spPr>
          <c:marker>
            <c:symbol val="none"/>
          </c:marker>
          <c:cat>
            <c:numRef>
              <c:f>aviar!$P$26:$P$47</c:f>
              <c:numCache>
                <c:formatCode>mmm\-yy</c:formatCode>
                <c:ptCount val="22"/>
                <c:pt idx="0">
                  <c:v>43009</c:v>
                </c:pt>
                <c:pt idx="1">
                  <c:v>43040</c:v>
                </c:pt>
                <c:pt idx="2">
                  <c:v>43070</c:v>
                </c:pt>
                <c:pt idx="3">
                  <c:v>43101</c:v>
                </c:pt>
                <c:pt idx="4">
                  <c:v>43132</c:v>
                </c:pt>
                <c:pt idx="5">
                  <c:v>43160</c:v>
                </c:pt>
                <c:pt idx="6">
                  <c:v>43191</c:v>
                </c:pt>
                <c:pt idx="7">
                  <c:v>43221</c:v>
                </c:pt>
                <c:pt idx="8">
                  <c:v>43252</c:v>
                </c:pt>
                <c:pt idx="9">
                  <c:v>43282</c:v>
                </c:pt>
                <c:pt idx="10">
                  <c:v>43313</c:v>
                </c:pt>
                <c:pt idx="11">
                  <c:v>43344</c:v>
                </c:pt>
                <c:pt idx="12">
                  <c:v>43374</c:v>
                </c:pt>
                <c:pt idx="13">
                  <c:v>43405</c:v>
                </c:pt>
                <c:pt idx="14">
                  <c:v>43435</c:v>
                </c:pt>
                <c:pt idx="15">
                  <c:v>43466</c:v>
                </c:pt>
                <c:pt idx="16">
                  <c:v>43497</c:v>
                </c:pt>
                <c:pt idx="17">
                  <c:v>43525</c:v>
                </c:pt>
                <c:pt idx="18">
                  <c:v>43556</c:v>
                </c:pt>
                <c:pt idx="19">
                  <c:v>43586</c:v>
                </c:pt>
                <c:pt idx="20">
                  <c:v>43617</c:v>
                </c:pt>
                <c:pt idx="21">
                  <c:v>43647</c:v>
                </c:pt>
              </c:numCache>
            </c:numRef>
          </c:cat>
          <c:val>
            <c:numRef>
              <c:f>aviar!$T$26:$T$47</c:f>
              <c:numCache>
                <c:formatCode>0.0</c:formatCode>
                <c:ptCount val="22"/>
                <c:pt idx="0">
                  <c:v>5.6081807484910806</c:v>
                </c:pt>
                <c:pt idx="1">
                  <c:v>5.2625419038781462</c:v>
                </c:pt>
                <c:pt idx="2">
                  <c:v>5.7739250172122425</c:v>
                </c:pt>
                <c:pt idx="3">
                  <c:v>5.6697968670203327</c:v>
                </c:pt>
                <c:pt idx="4">
                  <c:v>5.7665429436211681</c:v>
                </c:pt>
                <c:pt idx="5">
                  <c:v>5.1588622711152912</c:v>
                </c:pt>
                <c:pt idx="6">
                  <c:v>3.9472675710891392</c:v>
                </c:pt>
                <c:pt idx="7">
                  <c:v>3.1505853591269983</c:v>
                </c:pt>
                <c:pt idx="8">
                  <c:v>3.473551453889133</c:v>
                </c:pt>
                <c:pt idx="9">
                  <c:v>3.3969830500571208</c:v>
                </c:pt>
                <c:pt idx="10">
                  <c:v>3.9114166376609814</c:v>
                </c:pt>
                <c:pt idx="11">
                  <c:v>4.8588199186679946</c:v>
                </c:pt>
                <c:pt idx="12">
                  <c:v>5.4004595270531306</c:v>
                </c:pt>
                <c:pt idx="13">
                  <c:v>5.9506977827309182</c:v>
                </c:pt>
                <c:pt idx="14">
                  <c:v>5.4121725379373702</c:v>
                </c:pt>
                <c:pt idx="15">
                  <c:v>5.0956470624297907</c:v>
                </c:pt>
                <c:pt idx="16">
                  <c:v>5.6244784422809442</c:v>
                </c:pt>
                <c:pt idx="17">
                  <c:v>7.5968087728600295</c:v>
                </c:pt>
                <c:pt idx="18">
                  <c:v>7.0963062682299398</c:v>
                </c:pt>
                <c:pt idx="19">
                  <c:v>5.2074621009006385</c:v>
                </c:pt>
                <c:pt idx="20">
                  <c:v>4.6771355666093557</c:v>
                </c:pt>
                <c:pt idx="21">
                  <c:v>4.2205625297950089</c:v>
                </c:pt>
              </c:numCache>
            </c:numRef>
          </c:val>
        </c:ser>
        <c:marker val="1"/>
        <c:axId val="112668672"/>
        <c:axId val="112670208"/>
      </c:lineChart>
      <c:dateAx>
        <c:axId val="112668672"/>
        <c:scaling>
          <c:orientation val="minMax"/>
        </c:scaling>
        <c:axPos val="b"/>
        <c:numFmt formatCode="mmm\-yy" sourceLinked="1"/>
        <c:tickLblPos val="nextTo"/>
        <c:txPr>
          <a:bodyPr rot="-5400000" vert="horz"/>
          <a:lstStyle/>
          <a:p>
            <a:pPr>
              <a:defRPr lang="es-AR"/>
            </a:pPr>
            <a:endParaRPr lang="es-ES"/>
          </a:p>
        </c:txPr>
        <c:crossAx val="112670208"/>
        <c:crosses val="autoZero"/>
        <c:auto val="1"/>
        <c:lblOffset val="100"/>
      </c:dateAx>
      <c:valAx>
        <c:axId val="112670208"/>
        <c:scaling>
          <c:orientation val="minMax"/>
        </c:scaling>
        <c:axPos val="l"/>
        <c:majorGridlines/>
        <c:title>
          <c:tx>
            <c:rich>
              <a:bodyPr rot="-5400000" vert="horz"/>
              <a:lstStyle/>
              <a:p>
                <a:pPr>
                  <a:defRPr lang="es-AR"/>
                </a:pPr>
                <a:r>
                  <a:rPr lang="es-AR"/>
                  <a:t>Kg de maíz por kg vivo</a:t>
                </a:r>
              </a:p>
            </c:rich>
          </c:tx>
          <c:layout/>
        </c:title>
        <c:numFmt formatCode="#,##0.0" sourceLinked="0"/>
        <c:tickLblPos val="nextTo"/>
        <c:txPr>
          <a:bodyPr/>
          <a:lstStyle/>
          <a:p>
            <a:pPr>
              <a:defRPr lang="es-AR"/>
            </a:pPr>
            <a:endParaRPr lang="es-ES"/>
          </a:p>
        </c:txPr>
        <c:crossAx val="112668672"/>
        <c:crosses val="autoZero"/>
        <c:crossBetween val="between"/>
      </c:valAx>
      <c:spPr>
        <a:noFill/>
      </c:spPr>
    </c:plotArea>
    <c:plotVisOnly val="1"/>
  </c:chart>
  <c:spPr>
    <a:noFill/>
    <a:ln>
      <a:noFill/>
    </a:ln>
  </c:spPr>
  <c:txPr>
    <a:bodyPr/>
    <a:lstStyle/>
    <a:p>
      <a:pPr>
        <a:defRPr sz="800"/>
      </a:pPr>
      <a:endParaRPr lang="es-E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409AA3-DD10-43E2-8BD7-33624FF860EC}" type="datetimeFigureOut">
              <a:rPr lang="es-AR" smtClean="0"/>
              <a:pPr/>
              <a:t>17/9/2019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98AFCC33-9DD9-4465-8432-51E891CE640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09AA3-DD10-43E2-8BD7-33624FF860EC}" type="datetimeFigureOut">
              <a:rPr lang="es-AR" smtClean="0"/>
              <a:pPr/>
              <a:t>17/9/2019</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FCC33-9DD9-4465-8432-51E891CE640F}"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65 Rectángulo redondeado"/>
          <p:cNvSpPr/>
          <p:nvPr/>
        </p:nvSpPr>
        <p:spPr>
          <a:xfrm>
            <a:off x="142844" y="1071546"/>
            <a:ext cx="5715040" cy="3000396"/>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 name="7 CuadroTexto"/>
          <p:cNvSpPr txBox="1"/>
          <p:nvPr/>
        </p:nvSpPr>
        <p:spPr>
          <a:xfrm>
            <a:off x="1214414" y="142852"/>
            <a:ext cx="6072230" cy="1107996"/>
          </a:xfrm>
          <a:prstGeom prst="rect">
            <a:avLst/>
          </a:prstGeom>
          <a:noFill/>
        </p:spPr>
        <p:txBody>
          <a:bodyPr wrap="square" rtlCol="0">
            <a:spAutoFit/>
          </a:bodyPr>
          <a:lstStyle>
            <a:defPPr>
              <a:defRPr lang="es-E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AR" sz="2400" b="1" dirty="0" smtClean="0">
                <a:solidFill>
                  <a:schemeClr val="tx1">
                    <a:lumMod val="65000"/>
                    <a:lumOff val="35000"/>
                  </a:schemeClr>
                </a:solidFill>
                <a:latin typeface="DIN Next Rounded LT Pro" pitchFamily="34" charset="0"/>
              </a:rPr>
              <a:t>Indicadores mensuales – Carne aviar PBA</a:t>
            </a:r>
          </a:p>
          <a:p>
            <a:r>
              <a:rPr lang="es-AR" b="1" dirty="0" smtClean="0">
                <a:solidFill>
                  <a:schemeClr val="accent2"/>
                </a:solidFill>
                <a:latin typeface="DIN Next Rounded LT Pro" pitchFamily="34" charset="0"/>
              </a:rPr>
              <a:t>Julio 2019</a:t>
            </a:r>
          </a:p>
          <a:p>
            <a:endParaRPr lang="es-AR" sz="2400" b="1" dirty="0">
              <a:solidFill>
                <a:schemeClr val="tx1">
                  <a:lumMod val="65000"/>
                  <a:lumOff val="35000"/>
                </a:schemeClr>
              </a:solidFill>
              <a:latin typeface="DIN Next Rounded LT Pro" pitchFamily="34" charset="0"/>
            </a:endParaRPr>
          </a:p>
        </p:txBody>
      </p:sp>
      <p:pic>
        <p:nvPicPr>
          <p:cNvPr id="5" name="8 Imagen" descr="C:\Users\Inicio\Documents\AGROINDUSTRIA\OBSERVATORIO\logos\logo FINAL OBSERVATORIO (3).jpg"/>
          <p:cNvPicPr/>
          <p:nvPr/>
        </p:nvPicPr>
        <p:blipFill>
          <a:blip r:embed="rId2" cstate="print"/>
          <a:srcRect/>
          <a:stretch>
            <a:fillRect/>
          </a:stretch>
        </p:blipFill>
        <p:spPr bwMode="auto">
          <a:xfrm>
            <a:off x="7753350" y="0"/>
            <a:ext cx="1390650" cy="935522"/>
          </a:xfrm>
          <a:prstGeom prst="rect">
            <a:avLst/>
          </a:prstGeom>
          <a:noFill/>
          <a:ln w="9525">
            <a:noFill/>
            <a:miter lim="800000"/>
            <a:headEnd/>
            <a:tailEnd/>
          </a:ln>
        </p:spPr>
      </p:pic>
      <p:sp>
        <p:nvSpPr>
          <p:cNvPr id="7" name="6 CuadroTexto"/>
          <p:cNvSpPr txBox="1"/>
          <p:nvPr/>
        </p:nvSpPr>
        <p:spPr>
          <a:xfrm>
            <a:off x="285720" y="1214422"/>
            <a:ext cx="4714908" cy="369332"/>
          </a:xfrm>
          <a:prstGeom prst="rect">
            <a:avLst/>
          </a:prstGeom>
          <a:noFill/>
        </p:spPr>
        <p:txBody>
          <a:bodyPr wrap="square" rtlCol="0">
            <a:spAutoFit/>
          </a:bodyPr>
          <a:lstStyle/>
          <a:p>
            <a:pPr algn="ctr"/>
            <a:r>
              <a:rPr lang="es-AR" b="1" dirty="0" smtClean="0">
                <a:solidFill>
                  <a:schemeClr val="accent3">
                    <a:lumMod val="50000"/>
                  </a:schemeClr>
                </a:solidFill>
                <a:latin typeface="DIN Next Rounded LT Pro" pitchFamily="34" charset="0"/>
              </a:rPr>
              <a:t>FAENA EN PROVINCIA DE BUENOS AIRES</a:t>
            </a:r>
          </a:p>
        </p:txBody>
      </p:sp>
      <p:sp>
        <p:nvSpPr>
          <p:cNvPr id="8" name="7 CuadroTexto"/>
          <p:cNvSpPr txBox="1"/>
          <p:nvPr/>
        </p:nvSpPr>
        <p:spPr>
          <a:xfrm>
            <a:off x="6000760" y="1726488"/>
            <a:ext cx="2000264" cy="307777"/>
          </a:xfrm>
          <a:prstGeom prst="rect">
            <a:avLst/>
          </a:prstGeom>
          <a:noFill/>
        </p:spPr>
        <p:txBody>
          <a:bodyPr wrap="square" rtlCol="0">
            <a:spAutoFit/>
          </a:bodyPr>
          <a:lstStyle/>
          <a:p>
            <a:r>
              <a:rPr lang="es-AR" sz="1400" b="1" dirty="0" smtClean="0">
                <a:latin typeface="DIN Next Rounded LT Pro" pitchFamily="34" charset="0"/>
              </a:rPr>
              <a:t>Consumo aparente</a:t>
            </a:r>
          </a:p>
        </p:txBody>
      </p:sp>
      <p:sp>
        <p:nvSpPr>
          <p:cNvPr id="13" name="12 CuadroTexto"/>
          <p:cNvSpPr txBox="1"/>
          <p:nvPr/>
        </p:nvSpPr>
        <p:spPr>
          <a:xfrm>
            <a:off x="4714876" y="2536448"/>
            <a:ext cx="928694" cy="892552"/>
          </a:xfrm>
          <a:prstGeom prst="rect">
            <a:avLst/>
          </a:prstGeom>
          <a:noFill/>
        </p:spPr>
        <p:txBody>
          <a:bodyPr wrap="square" rtlCol="0">
            <a:spAutoFit/>
          </a:bodyPr>
          <a:lstStyle/>
          <a:p>
            <a:pPr algn="ctr"/>
            <a:r>
              <a:rPr lang="es-AR" sz="1600" b="1" dirty="0" smtClean="0">
                <a:latin typeface="DIN Next Rounded LT Pro" pitchFamily="34" charset="0"/>
              </a:rPr>
              <a:t>13,2%</a:t>
            </a:r>
          </a:p>
          <a:p>
            <a:pPr algn="ctr"/>
            <a:r>
              <a:rPr lang="es-AR" sz="900" dirty="0" smtClean="0">
                <a:latin typeface="DIN Next Rounded LT Pro" pitchFamily="34" charset="0"/>
              </a:rPr>
              <a:t>Variación interanual</a:t>
            </a:r>
          </a:p>
          <a:p>
            <a:pPr algn="ctr"/>
            <a:r>
              <a:rPr lang="es-AR" sz="900" dirty="0" smtClean="0">
                <a:latin typeface="DIN Next Rounded LT Pro" pitchFamily="34" charset="0"/>
              </a:rPr>
              <a:t>Acumulado 2019</a:t>
            </a:r>
            <a:endParaRPr lang="es-AR" sz="900" dirty="0">
              <a:latin typeface="DIN Next Rounded LT Pro" pitchFamily="34" charset="0"/>
            </a:endParaRPr>
          </a:p>
        </p:txBody>
      </p:sp>
      <p:sp>
        <p:nvSpPr>
          <p:cNvPr id="23" name="22 CuadroTexto"/>
          <p:cNvSpPr txBox="1"/>
          <p:nvPr/>
        </p:nvSpPr>
        <p:spPr>
          <a:xfrm>
            <a:off x="4000496" y="3286124"/>
            <a:ext cx="1143008" cy="754053"/>
          </a:xfrm>
          <a:prstGeom prst="rect">
            <a:avLst/>
          </a:prstGeom>
          <a:noFill/>
        </p:spPr>
        <p:txBody>
          <a:bodyPr wrap="square" rtlCol="0">
            <a:spAutoFit/>
          </a:bodyPr>
          <a:lstStyle/>
          <a:p>
            <a:pPr algn="ctr"/>
            <a:r>
              <a:rPr lang="es-AR" sz="1600" b="1" dirty="0" smtClean="0">
                <a:latin typeface="DIN Next Rounded LT Pro" pitchFamily="34" charset="0"/>
              </a:rPr>
              <a:t>35,8%</a:t>
            </a:r>
          </a:p>
          <a:p>
            <a:pPr algn="ctr"/>
            <a:r>
              <a:rPr lang="es-AR" sz="900" dirty="0" err="1" smtClean="0">
                <a:latin typeface="DIN Next Rounded LT Pro" pitchFamily="34" charset="0"/>
              </a:rPr>
              <a:t>Part</a:t>
            </a:r>
            <a:r>
              <a:rPr lang="es-AR" sz="900" dirty="0" smtClean="0">
                <a:latin typeface="DIN Next Rounded LT Pro" pitchFamily="34" charset="0"/>
              </a:rPr>
              <a:t>. PBA en la faena nacional</a:t>
            </a:r>
          </a:p>
          <a:p>
            <a:pPr algn="ctr"/>
            <a:r>
              <a:rPr lang="es-AR" sz="900" dirty="0" smtClean="0">
                <a:latin typeface="DIN Next Rounded LT Pro" pitchFamily="34" charset="0"/>
              </a:rPr>
              <a:t>2019</a:t>
            </a:r>
            <a:endParaRPr lang="es-AR" sz="900" dirty="0">
              <a:latin typeface="DIN Next Rounded LT Pro" pitchFamily="34" charset="0"/>
            </a:endParaRPr>
          </a:p>
        </p:txBody>
      </p:sp>
      <p:sp>
        <p:nvSpPr>
          <p:cNvPr id="30" name="29 CuadroTexto"/>
          <p:cNvSpPr txBox="1"/>
          <p:nvPr/>
        </p:nvSpPr>
        <p:spPr>
          <a:xfrm>
            <a:off x="7858148" y="2137468"/>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1,4%</a:t>
            </a:r>
          </a:p>
          <a:p>
            <a:pPr algn="ctr"/>
            <a:r>
              <a:rPr lang="es-AR" sz="1000" dirty="0" smtClean="0">
                <a:latin typeface="DIN Next Rounded LT Pro" pitchFamily="34" charset="0"/>
              </a:rPr>
              <a:t>Variación interanual</a:t>
            </a:r>
          </a:p>
          <a:p>
            <a:pPr algn="ctr"/>
            <a:r>
              <a:rPr lang="es-AR" sz="1000" dirty="0" err="1" smtClean="0">
                <a:latin typeface="DIN Next Rounded LT Pro" pitchFamily="34" charset="0"/>
              </a:rPr>
              <a:t>Acum</a:t>
            </a:r>
            <a:r>
              <a:rPr lang="es-AR" sz="1000" dirty="0" smtClean="0">
                <a:latin typeface="DIN Next Rounded LT Pro" pitchFamily="34" charset="0"/>
              </a:rPr>
              <a:t>. 2019</a:t>
            </a:r>
          </a:p>
        </p:txBody>
      </p:sp>
      <p:sp>
        <p:nvSpPr>
          <p:cNvPr id="32" name="31 CuadroTexto"/>
          <p:cNvSpPr txBox="1"/>
          <p:nvPr/>
        </p:nvSpPr>
        <p:spPr>
          <a:xfrm>
            <a:off x="5929322" y="1304496"/>
            <a:ext cx="3071834" cy="338554"/>
          </a:xfrm>
          <a:prstGeom prst="rect">
            <a:avLst/>
          </a:prstGeom>
          <a:noFill/>
        </p:spPr>
        <p:txBody>
          <a:bodyPr wrap="square" rtlCol="0">
            <a:spAutoFit/>
          </a:bodyPr>
          <a:lstStyle/>
          <a:p>
            <a:r>
              <a:rPr lang="es-AR" sz="1600" b="1" dirty="0" smtClean="0">
                <a:solidFill>
                  <a:schemeClr val="accent5">
                    <a:lumMod val="75000"/>
                  </a:schemeClr>
                </a:solidFill>
                <a:latin typeface="DIN Next Rounded LT Pro" pitchFamily="34" charset="0"/>
              </a:rPr>
              <a:t>Indicadores Nacionales</a:t>
            </a:r>
          </a:p>
        </p:txBody>
      </p:sp>
      <p:sp>
        <p:nvSpPr>
          <p:cNvPr id="33" name="32 Rectángulo"/>
          <p:cNvSpPr/>
          <p:nvPr/>
        </p:nvSpPr>
        <p:spPr>
          <a:xfrm>
            <a:off x="5929322" y="1214422"/>
            <a:ext cx="3132000" cy="5000660"/>
          </a:xfrm>
          <a:prstGeom prst="rect">
            <a:avLst/>
          </a:prstGeom>
          <a:noFill/>
          <a:ln w="12700">
            <a:solidFill>
              <a:schemeClr val="accent5">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9" name="38 CuadroTexto"/>
          <p:cNvSpPr txBox="1"/>
          <p:nvPr/>
        </p:nvSpPr>
        <p:spPr>
          <a:xfrm>
            <a:off x="71406" y="4214818"/>
            <a:ext cx="4732053" cy="338554"/>
          </a:xfrm>
          <a:prstGeom prst="rect">
            <a:avLst/>
          </a:prstGeom>
          <a:noFill/>
        </p:spPr>
        <p:txBody>
          <a:bodyPr wrap="square" rtlCol="0">
            <a:spAutoFit/>
          </a:bodyPr>
          <a:lstStyle/>
          <a:p>
            <a:r>
              <a:rPr lang="es-AR" sz="1600" b="1" dirty="0" smtClean="0">
                <a:solidFill>
                  <a:schemeClr val="accent6">
                    <a:lumMod val="75000"/>
                  </a:schemeClr>
                </a:solidFill>
                <a:latin typeface="DIN Next Rounded LT Pro" pitchFamily="34" charset="0"/>
              </a:rPr>
              <a:t>Precios</a:t>
            </a:r>
          </a:p>
        </p:txBody>
      </p:sp>
      <p:sp>
        <p:nvSpPr>
          <p:cNvPr id="40" name="39 CuadroTexto"/>
          <p:cNvSpPr txBox="1"/>
          <p:nvPr/>
        </p:nvSpPr>
        <p:spPr>
          <a:xfrm>
            <a:off x="3428992" y="6611803"/>
            <a:ext cx="5715008" cy="230832"/>
          </a:xfrm>
          <a:prstGeom prst="rect">
            <a:avLst/>
          </a:prstGeom>
          <a:noFill/>
        </p:spPr>
        <p:txBody>
          <a:bodyPr wrap="square" rtlCol="0">
            <a:spAutoFit/>
          </a:bodyPr>
          <a:lstStyle/>
          <a:p>
            <a:pPr algn="r"/>
            <a:r>
              <a:rPr lang="es-AR" sz="900" dirty="0" smtClean="0"/>
              <a:t>Fuente: Elaboración propia con base en datos del Ministerio de Agroindustria de la Nación</a:t>
            </a:r>
            <a:endParaRPr lang="es-AR" sz="900" dirty="0"/>
          </a:p>
        </p:txBody>
      </p:sp>
      <p:sp>
        <p:nvSpPr>
          <p:cNvPr id="53" name="52 Flecha arriba"/>
          <p:cNvSpPr/>
          <p:nvPr/>
        </p:nvSpPr>
        <p:spPr>
          <a:xfrm>
            <a:off x="4143372" y="2714620"/>
            <a:ext cx="288000" cy="288000"/>
          </a:xfrm>
          <a:prstGeom prst="up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46" name="45 CuadroTexto"/>
          <p:cNvSpPr txBox="1"/>
          <p:nvPr/>
        </p:nvSpPr>
        <p:spPr>
          <a:xfrm>
            <a:off x="3286116" y="2571744"/>
            <a:ext cx="1071570" cy="754053"/>
          </a:xfrm>
          <a:prstGeom prst="rect">
            <a:avLst/>
          </a:prstGeom>
          <a:noFill/>
        </p:spPr>
        <p:txBody>
          <a:bodyPr wrap="square" rtlCol="0">
            <a:spAutoFit/>
          </a:bodyPr>
          <a:lstStyle/>
          <a:p>
            <a:pPr algn="ctr"/>
            <a:r>
              <a:rPr lang="es-AR" sz="1600" b="1" dirty="0" smtClean="0">
                <a:latin typeface="DIN Next Rounded LT Pro" pitchFamily="34" charset="0"/>
              </a:rPr>
              <a:t>19,0%</a:t>
            </a:r>
          </a:p>
          <a:p>
            <a:pPr algn="ctr"/>
            <a:r>
              <a:rPr lang="es-AR" sz="900" dirty="0" smtClean="0">
                <a:latin typeface="DIN Next Rounded LT Pro" pitchFamily="34" charset="0"/>
              </a:rPr>
              <a:t>Variación interanual</a:t>
            </a:r>
          </a:p>
          <a:p>
            <a:pPr algn="ctr"/>
            <a:r>
              <a:rPr lang="es-AR" sz="900" dirty="0" smtClean="0">
                <a:latin typeface="DIN Next Rounded LT Pro" pitchFamily="34" charset="0"/>
              </a:rPr>
              <a:t>Jul-19</a:t>
            </a:r>
            <a:endParaRPr lang="es-AR" sz="900" dirty="0">
              <a:latin typeface="DIN Next Rounded LT Pro" pitchFamily="34" charset="0"/>
            </a:endParaRPr>
          </a:p>
        </p:txBody>
      </p:sp>
      <p:sp>
        <p:nvSpPr>
          <p:cNvPr id="44" name="43 CuadroTexto"/>
          <p:cNvSpPr txBox="1"/>
          <p:nvPr/>
        </p:nvSpPr>
        <p:spPr>
          <a:xfrm>
            <a:off x="-214346" y="4798322"/>
            <a:ext cx="1643074" cy="630942"/>
          </a:xfrm>
          <a:prstGeom prst="rect">
            <a:avLst/>
          </a:prstGeom>
          <a:noFill/>
        </p:spPr>
        <p:txBody>
          <a:bodyPr wrap="square" rtlCol="0">
            <a:spAutoFit/>
          </a:bodyPr>
          <a:lstStyle/>
          <a:p>
            <a:pPr algn="ctr"/>
            <a:r>
              <a:rPr lang="es-AR" sz="1400" b="1" dirty="0" smtClean="0">
                <a:latin typeface="DIN Next Rounded LT Pro" pitchFamily="34" charset="0"/>
              </a:rPr>
              <a:t>26,56</a:t>
            </a:r>
          </a:p>
          <a:p>
            <a:pPr algn="ctr"/>
            <a:r>
              <a:rPr lang="es-AR" sz="1000" dirty="0" smtClean="0">
                <a:latin typeface="DIN Next Rounded LT Pro" pitchFamily="34" charset="0"/>
              </a:rPr>
              <a:t>$/Kg</a:t>
            </a:r>
          </a:p>
          <a:p>
            <a:pPr algn="ctr"/>
            <a:r>
              <a:rPr lang="es-AR" sz="1000" dirty="0" smtClean="0">
                <a:latin typeface="DIN Next Rounded LT Pro" pitchFamily="34" charset="0"/>
              </a:rPr>
              <a:t>Jul-19</a:t>
            </a:r>
            <a:endParaRPr lang="es-AR" sz="1000" dirty="0">
              <a:latin typeface="DIN Next Rounded LT Pro" pitchFamily="34" charset="0"/>
            </a:endParaRPr>
          </a:p>
        </p:txBody>
      </p:sp>
      <p:sp>
        <p:nvSpPr>
          <p:cNvPr id="48" name="47 CuadroTexto"/>
          <p:cNvSpPr txBox="1"/>
          <p:nvPr/>
        </p:nvSpPr>
        <p:spPr>
          <a:xfrm>
            <a:off x="-142908" y="5802831"/>
            <a:ext cx="1643074" cy="630942"/>
          </a:xfrm>
          <a:prstGeom prst="rect">
            <a:avLst/>
          </a:prstGeom>
          <a:noFill/>
        </p:spPr>
        <p:txBody>
          <a:bodyPr wrap="square" rtlCol="0">
            <a:spAutoFit/>
          </a:bodyPr>
          <a:lstStyle/>
          <a:p>
            <a:pPr algn="ctr"/>
            <a:r>
              <a:rPr lang="es-AR" sz="1400" b="1" dirty="0" smtClean="0">
                <a:latin typeface="DIN Next Rounded LT Pro" pitchFamily="34" charset="0"/>
              </a:rPr>
              <a:t>4,2</a:t>
            </a:r>
          </a:p>
          <a:p>
            <a:pPr algn="ctr"/>
            <a:r>
              <a:rPr lang="es-AR" sz="1000" dirty="0" smtClean="0">
                <a:latin typeface="DIN Next Rounded LT Pro" pitchFamily="34" charset="0"/>
              </a:rPr>
              <a:t>Kg maíz/Kg vivo</a:t>
            </a:r>
          </a:p>
          <a:p>
            <a:pPr algn="ctr"/>
            <a:r>
              <a:rPr lang="es-AR" sz="1000" dirty="0" smtClean="0">
                <a:latin typeface="DIN Next Rounded LT Pro" pitchFamily="34" charset="0"/>
              </a:rPr>
              <a:t>Jul-18</a:t>
            </a:r>
            <a:endParaRPr lang="es-AR" sz="1000" dirty="0">
              <a:latin typeface="DIN Next Rounded LT Pro" pitchFamily="34" charset="0"/>
            </a:endParaRPr>
          </a:p>
        </p:txBody>
      </p:sp>
      <p:sp>
        <p:nvSpPr>
          <p:cNvPr id="49" name="48 CuadroTexto"/>
          <p:cNvSpPr txBox="1"/>
          <p:nvPr/>
        </p:nvSpPr>
        <p:spPr>
          <a:xfrm>
            <a:off x="928662" y="4798322"/>
            <a:ext cx="1643074" cy="630942"/>
          </a:xfrm>
          <a:prstGeom prst="rect">
            <a:avLst/>
          </a:prstGeom>
          <a:noFill/>
        </p:spPr>
        <p:txBody>
          <a:bodyPr wrap="square" rtlCol="0">
            <a:spAutoFit/>
          </a:bodyPr>
          <a:lstStyle/>
          <a:p>
            <a:pPr algn="ctr"/>
            <a:r>
              <a:rPr lang="es-AR" sz="1400" b="1" dirty="0" smtClean="0">
                <a:latin typeface="DIN Next Rounded LT Pro" pitchFamily="34" charset="0"/>
              </a:rPr>
              <a:t>82%</a:t>
            </a:r>
          </a:p>
          <a:p>
            <a:pPr algn="ctr"/>
            <a:r>
              <a:rPr lang="es-AR" sz="1000" dirty="0" smtClean="0">
                <a:latin typeface="DIN Next Rounded LT Pro" pitchFamily="34" charset="0"/>
              </a:rPr>
              <a:t>Variación interanual</a:t>
            </a:r>
          </a:p>
          <a:p>
            <a:pPr algn="ctr"/>
            <a:r>
              <a:rPr lang="es-AR" sz="1000" dirty="0" smtClean="0">
                <a:latin typeface="DIN Next Rounded LT Pro" pitchFamily="34" charset="0"/>
              </a:rPr>
              <a:t>Jul-19</a:t>
            </a:r>
            <a:endParaRPr lang="es-AR" sz="1000" dirty="0">
              <a:latin typeface="DIN Next Rounded LT Pro" pitchFamily="34" charset="0"/>
            </a:endParaRPr>
          </a:p>
        </p:txBody>
      </p:sp>
      <p:sp>
        <p:nvSpPr>
          <p:cNvPr id="51" name="50 CuadroTexto"/>
          <p:cNvSpPr txBox="1"/>
          <p:nvPr/>
        </p:nvSpPr>
        <p:spPr>
          <a:xfrm>
            <a:off x="785786" y="5802831"/>
            <a:ext cx="1928826" cy="769441"/>
          </a:xfrm>
          <a:prstGeom prst="rect">
            <a:avLst/>
          </a:prstGeom>
          <a:noFill/>
        </p:spPr>
        <p:txBody>
          <a:bodyPr wrap="square" rtlCol="0">
            <a:spAutoFit/>
          </a:bodyPr>
          <a:lstStyle/>
          <a:p>
            <a:pPr algn="ctr"/>
            <a:r>
              <a:rPr lang="es-AR" sz="1400" b="1" dirty="0" smtClean="0">
                <a:latin typeface="DIN Next Rounded LT Pro" pitchFamily="34" charset="0"/>
              </a:rPr>
              <a:t>24%</a:t>
            </a:r>
          </a:p>
          <a:p>
            <a:pPr algn="ctr"/>
            <a:r>
              <a:rPr lang="es-AR" sz="1000" dirty="0" smtClean="0">
                <a:latin typeface="DIN Next Rounded LT Pro" pitchFamily="34" charset="0"/>
              </a:rPr>
              <a:t>Variación </a:t>
            </a:r>
          </a:p>
          <a:p>
            <a:pPr algn="ctr"/>
            <a:r>
              <a:rPr lang="es-AR" sz="1000" dirty="0" smtClean="0">
                <a:latin typeface="DIN Next Rounded LT Pro" pitchFamily="34" charset="0"/>
              </a:rPr>
              <a:t>Interanual</a:t>
            </a:r>
          </a:p>
          <a:p>
            <a:pPr algn="ctr"/>
            <a:r>
              <a:rPr lang="es-AR" sz="1000" dirty="0" smtClean="0">
                <a:latin typeface="DIN Next Rounded LT Pro" pitchFamily="34" charset="0"/>
              </a:rPr>
              <a:t>Jul-18</a:t>
            </a:r>
            <a:endParaRPr lang="es-AR" sz="1000" dirty="0">
              <a:latin typeface="DIN Next Rounded LT Pro" pitchFamily="34" charset="0"/>
            </a:endParaRPr>
          </a:p>
        </p:txBody>
      </p:sp>
      <p:sp>
        <p:nvSpPr>
          <p:cNvPr id="57" name="56 CuadroTexto"/>
          <p:cNvSpPr txBox="1"/>
          <p:nvPr/>
        </p:nvSpPr>
        <p:spPr>
          <a:xfrm>
            <a:off x="142844" y="4572008"/>
            <a:ext cx="3500462" cy="261610"/>
          </a:xfrm>
          <a:prstGeom prst="rect">
            <a:avLst/>
          </a:prstGeom>
          <a:noFill/>
        </p:spPr>
        <p:txBody>
          <a:bodyPr wrap="square" rtlCol="0">
            <a:spAutoFit/>
          </a:bodyPr>
          <a:lstStyle/>
          <a:p>
            <a:r>
              <a:rPr lang="es-AR" sz="1100" b="1" dirty="0" smtClean="0">
                <a:latin typeface="DIN Next Rounded LT Pro" pitchFamily="34" charset="0"/>
              </a:rPr>
              <a:t>Precio Kg Vivo</a:t>
            </a:r>
          </a:p>
        </p:txBody>
      </p:sp>
      <p:sp>
        <p:nvSpPr>
          <p:cNvPr id="60" name="59 CuadroTexto"/>
          <p:cNvSpPr txBox="1"/>
          <p:nvPr/>
        </p:nvSpPr>
        <p:spPr>
          <a:xfrm>
            <a:off x="142844" y="5524844"/>
            <a:ext cx="3500462" cy="261610"/>
          </a:xfrm>
          <a:prstGeom prst="rect">
            <a:avLst/>
          </a:prstGeom>
          <a:noFill/>
        </p:spPr>
        <p:txBody>
          <a:bodyPr wrap="square" rtlCol="0">
            <a:spAutoFit/>
          </a:bodyPr>
          <a:lstStyle/>
          <a:p>
            <a:r>
              <a:rPr lang="es-AR" sz="1100" b="1" dirty="0" smtClean="0">
                <a:latin typeface="DIN Next Rounded LT Pro" pitchFamily="34" charset="0"/>
              </a:rPr>
              <a:t>Relación Maíz/Kg vivo</a:t>
            </a:r>
          </a:p>
        </p:txBody>
      </p:sp>
      <p:sp>
        <p:nvSpPr>
          <p:cNvPr id="65" name="64 CuadroTexto"/>
          <p:cNvSpPr txBox="1"/>
          <p:nvPr/>
        </p:nvSpPr>
        <p:spPr>
          <a:xfrm>
            <a:off x="2786050" y="4429132"/>
            <a:ext cx="2714644" cy="253916"/>
          </a:xfrm>
          <a:prstGeom prst="rect">
            <a:avLst/>
          </a:prstGeom>
          <a:noFill/>
        </p:spPr>
        <p:txBody>
          <a:bodyPr wrap="square" rtlCol="0">
            <a:spAutoFit/>
          </a:bodyPr>
          <a:lstStyle/>
          <a:p>
            <a:pPr algn="ctr"/>
            <a:r>
              <a:rPr lang="es-AR" sz="1050" b="1" dirty="0" smtClean="0">
                <a:latin typeface="DIN Next Rounded LT Pro" pitchFamily="34" charset="0"/>
              </a:rPr>
              <a:t>Relación Maíz/Kg vivo</a:t>
            </a:r>
          </a:p>
        </p:txBody>
      </p:sp>
      <p:sp>
        <p:nvSpPr>
          <p:cNvPr id="73" name="72 CuadroTexto"/>
          <p:cNvSpPr txBox="1"/>
          <p:nvPr/>
        </p:nvSpPr>
        <p:spPr>
          <a:xfrm>
            <a:off x="6786578" y="2137468"/>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4,6%</a:t>
            </a:r>
          </a:p>
          <a:p>
            <a:pPr algn="ctr"/>
            <a:r>
              <a:rPr lang="es-AR" sz="1000" dirty="0" smtClean="0">
                <a:latin typeface="DIN Next Rounded LT Pro" pitchFamily="34" charset="0"/>
              </a:rPr>
              <a:t>Variación interanual</a:t>
            </a:r>
          </a:p>
          <a:p>
            <a:pPr algn="ctr"/>
            <a:r>
              <a:rPr lang="es-AR" sz="1000" dirty="0" smtClean="0">
                <a:latin typeface="DIN Next Rounded LT Pro" pitchFamily="34" charset="0"/>
              </a:rPr>
              <a:t>Jul-19</a:t>
            </a:r>
            <a:endParaRPr lang="es-AR" sz="1000" dirty="0">
              <a:latin typeface="DIN Next Rounded LT Pro" pitchFamily="34" charset="0"/>
            </a:endParaRPr>
          </a:p>
        </p:txBody>
      </p:sp>
      <p:sp>
        <p:nvSpPr>
          <p:cNvPr id="76" name="75 CuadroTexto"/>
          <p:cNvSpPr txBox="1"/>
          <p:nvPr/>
        </p:nvSpPr>
        <p:spPr>
          <a:xfrm>
            <a:off x="5929322" y="2146363"/>
            <a:ext cx="1071570" cy="646331"/>
          </a:xfrm>
          <a:prstGeom prst="rect">
            <a:avLst/>
          </a:prstGeom>
          <a:noFill/>
          <a:ln>
            <a:noFill/>
          </a:ln>
        </p:spPr>
        <p:txBody>
          <a:bodyPr wrap="square" rtlCol="0">
            <a:spAutoFit/>
          </a:bodyPr>
          <a:lstStyle/>
          <a:p>
            <a:pPr algn="ctr"/>
            <a:r>
              <a:rPr lang="es-AR" sz="1600" b="1" dirty="0" smtClean="0">
                <a:latin typeface="DIN Next Rounded LT Pro" pitchFamily="34" charset="0"/>
              </a:rPr>
              <a:t>43,0</a:t>
            </a:r>
          </a:p>
          <a:p>
            <a:pPr algn="ctr"/>
            <a:r>
              <a:rPr lang="es-AR" sz="1000" dirty="0" smtClean="0">
                <a:latin typeface="DIN Next Rounded LT Pro" pitchFamily="34" charset="0"/>
              </a:rPr>
              <a:t>Kg por </a:t>
            </a:r>
            <a:r>
              <a:rPr lang="es-AR" sz="1000" dirty="0" err="1" smtClean="0">
                <a:latin typeface="DIN Next Rounded LT Pro" pitchFamily="34" charset="0"/>
              </a:rPr>
              <a:t>hab</a:t>
            </a:r>
            <a:r>
              <a:rPr lang="es-AR" sz="1000" dirty="0" smtClean="0">
                <a:latin typeface="DIN Next Rounded LT Pro" pitchFamily="34" charset="0"/>
              </a:rPr>
              <a:t>/año</a:t>
            </a:r>
          </a:p>
          <a:p>
            <a:pPr algn="ctr"/>
            <a:r>
              <a:rPr lang="es-AR" sz="1000" dirty="0" err="1" smtClean="0">
                <a:latin typeface="DIN Next Rounded LT Pro" pitchFamily="34" charset="0"/>
              </a:rPr>
              <a:t>Acum</a:t>
            </a:r>
            <a:r>
              <a:rPr lang="es-AR" sz="1000" dirty="0" smtClean="0">
                <a:latin typeface="DIN Next Rounded LT Pro" pitchFamily="34" charset="0"/>
              </a:rPr>
              <a:t>. 2019</a:t>
            </a:r>
            <a:endParaRPr lang="es-AR" sz="1000" dirty="0">
              <a:latin typeface="DIN Next Rounded LT Pro" pitchFamily="34" charset="0"/>
            </a:endParaRPr>
          </a:p>
        </p:txBody>
      </p:sp>
      <p:sp>
        <p:nvSpPr>
          <p:cNvPr id="77" name="76 CuadroTexto"/>
          <p:cNvSpPr txBox="1"/>
          <p:nvPr/>
        </p:nvSpPr>
        <p:spPr>
          <a:xfrm>
            <a:off x="6000760" y="3235581"/>
            <a:ext cx="2000264" cy="307777"/>
          </a:xfrm>
          <a:prstGeom prst="rect">
            <a:avLst/>
          </a:prstGeom>
          <a:noFill/>
        </p:spPr>
        <p:txBody>
          <a:bodyPr wrap="square" rtlCol="0">
            <a:spAutoFit/>
          </a:bodyPr>
          <a:lstStyle/>
          <a:p>
            <a:r>
              <a:rPr lang="es-AR" sz="1400" b="1" dirty="0" smtClean="0">
                <a:latin typeface="DIN Next Rounded LT Pro" pitchFamily="34" charset="0"/>
              </a:rPr>
              <a:t>Exportaciones</a:t>
            </a:r>
          </a:p>
        </p:txBody>
      </p:sp>
      <p:sp>
        <p:nvSpPr>
          <p:cNvPr id="78" name="77 CuadroTexto"/>
          <p:cNvSpPr txBox="1"/>
          <p:nvPr/>
        </p:nvSpPr>
        <p:spPr>
          <a:xfrm>
            <a:off x="7858148" y="3646561"/>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31,4%</a:t>
            </a:r>
          </a:p>
          <a:p>
            <a:pPr algn="ctr"/>
            <a:r>
              <a:rPr lang="es-AR" sz="1000" dirty="0" smtClean="0">
                <a:latin typeface="DIN Next Rounded LT Pro" pitchFamily="34" charset="0"/>
              </a:rPr>
              <a:t>Variación interanual</a:t>
            </a:r>
          </a:p>
          <a:p>
            <a:pPr algn="ctr"/>
            <a:r>
              <a:rPr lang="es-AR" sz="1000" dirty="0" err="1" smtClean="0">
                <a:latin typeface="DIN Next Rounded LT Pro" pitchFamily="34" charset="0"/>
              </a:rPr>
              <a:t>Acum</a:t>
            </a:r>
            <a:r>
              <a:rPr lang="es-AR" sz="1000" dirty="0" smtClean="0">
                <a:latin typeface="DIN Next Rounded LT Pro" pitchFamily="34" charset="0"/>
              </a:rPr>
              <a:t>. 2019</a:t>
            </a:r>
            <a:endParaRPr lang="es-AR" sz="1000" dirty="0">
              <a:latin typeface="DIN Next Rounded LT Pro" pitchFamily="34" charset="0"/>
            </a:endParaRPr>
          </a:p>
        </p:txBody>
      </p:sp>
      <p:sp>
        <p:nvSpPr>
          <p:cNvPr id="79" name="78 Flecha arriba"/>
          <p:cNvSpPr/>
          <p:nvPr/>
        </p:nvSpPr>
        <p:spPr>
          <a:xfrm>
            <a:off x="7641586" y="3869770"/>
            <a:ext cx="288000" cy="288000"/>
          </a:xfrm>
          <a:prstGeom prst="up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1" name="80 CuadroTexto"/>
          <p:cNvSpPr txBox="1"/>
          <p:nvPr/>
        </p:nvSpPr>
        <p:spPr>
          <a:xfrm>
            <a:off x="6786578" y="3646561"/>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28,7%</a:t>
            </a:r>
          </a:p>
          <a:p>
            <a:pPr algn="ctr"/>
            <a:r>
              <a:rPr lang="es-AR" sz="1000" dirty="0" smtClean="0">
                <a:latin typeface="DIN Next Rounded LT Pro" pitchFamily="34" charset="0"/>
              </a:rPr>
              <a:t>Variación interanual</a:t>
            </a:r>
          </a:p>
          <a:p>
            <a:pPr algn="ctr"/>
            <a:r>
              <a:rPr lang="es-AR" sz="1000" dirty="0" smtClean="0">
                <a:latin typeface="DIN Next Rounded LT Pro" pitchFamily="34" charset="0"/>
              </a:rPr>
              <a:t>Jul-19</a:t>
            </a:r>
            <a:endParaRPr lang="es-AR" sz="1000" dirty="0">
              <a:latin typeface="DIN Next Rounded LT Pro" pitchFamily="34" charset="0"/>
            </a:endParaRPr>
          </a:p>
        </p:txBody>
      </p:sp>
      <p:sp>
        <p:nvSpPr>
          <p:cNvPr id="82" name="81 CuadroTexto"/>
          <p:cNvSpPr txBox="1"/>
          <p:nvPr/>
        </p:nvSpPr>
        <p:spPr>
          <a:xfrm>
            <a:off x="5929322" y="3655456"/>
            <a:ext cx="1071570" cy="646331"/>
          </a:xfrm>
          <a:prstGeom prst="rect">
            <a:avLst/>
          </a:prstGeom>
          <a:noFill/>
          <a:ln>
            <a:noFill/>
          </a:ln>
        </p:spPr>
        <p:txBody>
          <a:bodyPr wrap="square" rtlCol="0">
            <a:spAutoFit/>
          </a:bodyPr>
          <a:lstStyle/>
          <a:p>
            <a:pPr algn="ctr"/>
            <a:r>
              <a:rPr lang="es-AR" sz="1600" b="1" dirty="0" smtClean="0">
                <a:latin typeface="DIN Next Rounded LT Pro" pitchFamily="34" charset="0"/>
              </a:rPr>
              <a:t>138</a:t>
            </a:r>
          </a:p>
          <a:p>
            <a:pPr algn="ctr"/>
            <a:r>
              <a:rPr lang="es-AR" sz="1000" dirty="0" smtClean="0">
                <a:latin typeface="DIN Next Rounded LT Pro" pitchFamily="34" charset="0"/>
              </a:rPr>
              <a:t>Miles de </a:t>
            </a:r>
            <a:r>
              <a:rPr lang="es-AR" sz="1000" dirty="0" err="1" smtClean="0">
                <a:latin typeface="DIN Next Rounded LT Pro" pitchFamily="34" charset="0"/>
              </a:rPr>
              <a:t>tn</a:t>
            </a:r>
            <a:endParaRPr lang="es-AR" sz="1000" dirty="0" smtClean="0">
              <a:latin typeface="DIN Next Rounded LT Pro" pitchFamily="34" charset="0"/>
            </a:endParaRPr>
          </a:p>
          <a:p>
            <a:pPr algn="ctr"/>
            <a:r>
              <a:rPr lang="es-AR" sz="1000" dirty="0" err="1" smtClean="0">
                <a:latin typeface="DIN Next Rounded LT Pro" pitchFamily="34" charset="0"/>
              </a:rPr>
              <a:t>Acum</a:t>
            </a:r>
            <a:r>
              <a:rPr lang="es-AR" sz="1000" dirty="0" smtClean="0">
                <a:latin typeface="DIN Next Rounded LT Pro" pitchFamily="34" charset="0"/>
              </a:rPr>
              <a:t>. 2019</a:t>
            </a:r>
            <a:endParaRPr lang="es-AR" sz="1000" dirty="0">
              <a:latin typeface="DIN Next Rounded LT Pro" pitchFamily="34" charset="0"/>
            </a:endParaRPr>
          </a:p>
        </p:txBody>
      </p:sp>
      <p:sp>
        <p:nvSpPr>
          <p:cNvPr id="83" name="82 CuadroTexto"/>
          <p:cNvSpPr txBox="1"/>
          <p:nvPr/>
        </p:nvSpPr>
        <p:spPr>
          <a:xfrm>
            <a:off x="6000760" y="4789569"/>
            <a:ext cx="2000264" cy="307777"/>
          </a:xfrm>
          <a:prstGeom prst="rect">
            <a:avLst/>
          </a:prstGeom>
          <a:noFill/>
        </p:spPr>
        <p:txBody>
          <a:bodyPr wrap="square" rtlCol="0">
            <a:spAutoFit/>
          </a:bodyPr>
          <a:lstStyle/>
          <a:p>
            <a:r>
              <a:rPr lang="es-AR" sz="1400" b="1" dirty="0" smtClean="0">
                <a:latin typeface="DIN Next Rounded LT Pro" pitchFamily="34" charset="0"/>
              </a:rPr>
              <a:t>Importaciones</a:t>
            </a:r>
          </a:p>
        </p:txBody>
      </p:sp>
      <p:sp>
        <p:nvSpPr>
          <p:cNvPr id="84" name="83 CuadroTexto"/>
          <p:cNvSpPr txBox="1"/>
          <p:nvPr/>
        </p:nvSpPr>
        <p:spPr>
          <a:xfrm>
            <a:off x="7858148" y="5200549"/>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-22,1%</a:t>
            </a:r>
          </a:p>
          <a:p>
            <a:pPr algn="ctr"/>
            <a:r>
              <a:rPr lang="es-AR" sz="1000" dirty="0" smtClean="0">
                <a:latin typeface="DIN Next Rounded LT Pro" pitchFamily="34" charset="0"/>
              </a:rPr>
              <a:t>Variación interanual</a:t>
            </a:r>
          </a:p>
          <a:p>
            <a:pPr algn="ctr"/>
            <a:r>
              <a:rPr lang="es-AR" sz="1000" dirty="0" err="1" smtClean="0">
                <a:latin typeface="DIN Next Rounded LT Pro" pitchFamily="34" charset="0"/>
              </a:rPr>
              <a:t>Acum</a:t>
            </a:r>
            <a:r>
              <a:rPr lang="es-AR" sz="1000" dirty="0" smtClean="0">
                <a:latin typeface="DIN Next Rounded LT Pro" pitchFamily="34" charset="0"/>
              </a:rPr>
              <a:t>. 2019</a:t>
            </a:r>
            <a:endParaRPr lang="es-AR" sz="1000" dirty="0">
              <a:latin typeface="DIN Next Rounded LT Pro" pitchFamily="34" charset="0"/>
            </a:endParaRPr>
          </a:p>
        </p:txBody>
      </p:sp>
      <p:sp>
        <p:nvSpPr>
          <p:cNvPr id="87" name="86 CuadroTexto"/>
          <p:cNvSpPr txBox="1"/>
          <p:nvPr/>
        </p:nvSpPr>
        <p:spPr>
          <a:xfrm>
            <a:off x="6786578" y="5200549"/>
            <a:ext cx="1071570" cy="800219"/>
          </a:xfrm>
          <a:prstGeom prst="rect">
            <a:avLst/>
          </a:prstGeom>
          <a:noFill/>
          <a:ln>
            <a:noFill/>
          </a:ln>
        </p:spPr>
        <p:txBody>
          <a:bodyPr wrap="square" rtlCol="0">
            <a:spAutoFit/>
          </a:bodyPr>
          <a:lstStyle/>
          <a:p>
            <a:pPr algn="ctr"/>
            <a:r>
              <a:rPr lang="es-AR" sz="1600" b="1" dirty="0" smtClean="0">
                <a:latin typeface="DIN Next Rounded LT Pro" pitchFamily="34" charset="0"/>
              </a:rPr>
              <a:t>-58,2%</a:t>
            </a:r>
          </a:p>
          <a:p>
            <a:pPr algn="ctr"/>
            <a:r>
              <a:rPr lang="es-AR" sz="1000" dirty="0" smtClean="0">
                <a:latin typeface="DIN Next Rounded LT Pro" pitchFamily="34" charset="0"/>
              </a:rPr>
              <a:t>Variación interanual</a:t>
            </a:r>
          </a:p>
          <a:p>
            <a:pPr algn="ctr"/>
            <a:r>
              <a:rPr lang="es-AR" sz="1000" dirty="0" smtClean="0">
                <a:latin typeface="DIN Next Rounded LT Pro" pitchFamily="34" charset="0"/>
              </a:rPr>
              <a:t>Jul-19</a:t>
            </a:r>
            <a:endParaRPr lang="es-AR" sz="1000" dirty="0">
              <a:latin typeface="DIN Next Rounded LT Pro" pitchFamily="34" charset="0"/>
            </a:endParaRPr>
          </a:p>
        </p:txBody>
      </p:sp>
      <p:sp>
        <p:nvSpPr>
          <p:cNvPr id="88" name="87 CuadroTexto"/>
          <p:cNvSpPr txBox="1"/>
          <p:nvPr/>
        </p:nvSpPr>
        <p:spPr>
          <a:xfrm>
            <a:off x="5929322" y="5209444"/>
            <a:ext cx="1071570" cy="646331"/>
          </a:xfrm>
          <a:prstGeom prst="rect">
            <a:avLst/>
          </a:prstGeom>
          <a:noFill/>
          <a:ln>
            <a:noFill/>
          </a:ln>
        </p:spPr>
        <p:txBody>
          <a:bodyPr wrap="square" rtlCol="0">
            <a:spAutoFit/>
          </a:bodyPr>
          <a:lstStyle/>
          <a:p>
            <a:pPr algn="ctr"/>
            <a:r>
              <a:rPr lang="es-AR" sz="1600" b="1" dirty="0" smtClean="0">
                <a:latin typeface="DIN Next Rounded LT Pro" pitchFamily="34" charset="0"/>
              </a:rPr>
              <a:t>4,2</a:t>
            </a:r>
          </a:p>
          <a:p>
            <a:pPr algn="ctr"/>
            <a:r>
              <a:rPr lang="es-AR" sz="1000" dirty="0" smtClean="0">
                <a:latin typeface="DIN Next Rounded LT Pro" pitchFamily="34" charset="0"/>
              </a:rPr>
              <a:t>Miles de </a:t>
            </a:r>
            <a:r>
              <a:rPr lang="es-AR" sz="1000" dirty="0" err="1" smtClean="0">
                <a:latin typeface="DIN Next Rounded LT Pro" pitchFamily="34" charset="0"/>
              </a:rPr>
              <a:t>tn</a:t>
            </a:r>
            <a:endParaRPr lang="es-AR" sz="1000" dirty="0" smtClean="0">
              <a:latin typeface="DIN Next Rounded LT Pro" pitchFamily="34" charset="0"/>
            </a:endParaRPr>
          </a:p>
          <a:p>
            <a:pPr algn="ctr"/>
            <a:r>
              <a:rPr lang="es-AR" sz="1000" dirty="0" err="1" smtClean="0">
                <a:latin typeface="DIN Next Rounded LT Pro" pitchFamily="34" charset="0"/>
              </a:rPr>
              <a:t>Acum</a:t>
            </a:r>
            <a:r>
              <a:rPr lang="es-AR" sz="1000" dirty="0" smtClean="0">
                <a:latin typeface="DIN Next Rounded LT Pro" pitchFamily="34" charset="0"/>
              </a:rPr>
              <a:t>. 2019</a:t>
            </a:r>
            <a:endParaRPr lang="es-AR" sz="1000" dirty="0">
              <a:latin typeface="DIN Next Rounded LT Pro" pitchFamily="34" charset="0"/>
            </a:endParaRPr>
          </a:p>
        </p:txBody>
      </p:sp>
      <p:sp>
        <p:nvSpPr>
          <p:cNvPr id="54" name="53 Flecha arriba"/>
          <p:cNvSpPr/>
          <p:nvPr/>
        </p:nvSpPr>
        <p:spPr>
          <a:xfrm>
            <a:off x="5500694" y="2679324"/>
            <a:ext cx="288000" cy="288000"/>
          </a:xfrm>
          <a:prstGeom prst="up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5" name="54 CuadroTexto"/>
          <p:cNvSpPr txBox="1"/>
          <p:nvPr/>
        </p:nvSpPr>
        <p:spPr>
          <a:xfrm>
            <a:off x="3286116" y="1857364"/>
            <a:ext cx="1285884" cy="615553"/>
          </a:xfrm>
          <a:prstGeom prst="rect">
            <a:avLst/>
          </a:prstGeom>
          <a:noFill/>
        </p:spPr>
        <p:txBody>
          <a:bodyPr wrap="square" rtlCol="0">
            <a:spAutoFit/>
          </a:bodyPr>
          <a:lstStyle/>
          <a:p>
            <a:pPr algn="ctr"/>
            <a:r>
              <a:rPr lang="es-AR" sz="1600" b="1" dirty="0" smtClean="0">
                <a:latin typeface="DIN Next Rounded LT Pro" pitchFamily="34" charset="0"/>
              </a:rPr>
              <a:t>25,0</a:t>
            </a:r>
          </a:p>
          <a:p>
            <a:pPr algn="ctr"/>
            <a:r>
              <a:rPr lang="es-AR" sz="900" dirty="0" smtClean="0">
                <a:latin typeface="DIN Next Rounded LT Pro" pitchFamily="34" charset="0"/>
              </a:rPr>
              <a:t>Millones de cabezas</a:t>
            </a:r>
          </a:p>
          <a:p>
            <a:pPr algn="ctr"/>
            <a:r>
              <a:rPr lang="es-AR" sz="900" dirty="0" smtClean="0">
                <a:latin typeface="DIN Next Rounded LT Pro" pitchFamily="34" charset="0"/>
              </a:rPr>
              <a:t>Jul-19</a:t>
            </a:r>
            <a:endParaRPr lang="es-AR" sz="900" dirty="0">
              <a:latin typeface="DIN Next Rounded LT Pro" pitchFamily="34" charset="0"/>
            </a:endParaRPr>
          </a:p>
        </p:txBody>
      </p:sp>
      <p:sp>
        <p:nvSpPr>
          <p:cNvPr id="59" name="58 CuadroTexto"/>
          <p:cNvSpPr txBox="1"/>
          <p:nvPr/>
        </p:nvSpPr>
        <p:spPr>
          <a:xfrm>
            <a:off x="4572000" y="1857364"/>
            <a:ext cx="1285884" cy="615553"/>
          </a:xfrm>
          <a:prstGeom prst="rect">
            <a:avLst/>
          </a:prstGeom>
          <a:noFill/>
        </p:spPr>
        <p:txBody>
          <a:bodyPr wrap="square" rtlCol="0">
            <a:spAutoFit/>
          </a:bodyPr>
          <a:lstStyle/>
          <a:p>
            <a:pPr algn="ctr"/>
            <a:r>
              <a:rPr lang="es-AR" sz="1600" b="1" dirty="0" smtClean="0">
                <a:latin typeface="DIN Next Rounded LT Pro" pitchFamily="34" charset="0"/>
              </a:rPr>
              <a:t>155,4</a:t>
            </a:r>
          </a:p>
          <a:p>
            <a:pPr algn="ctr"/>
            <a:r>
              <a:rPr lang="es-AR" sz="900" dirty="0" smtClean="0">
                <a:latin typeface="DIN Next Rounded LT Pro" pitchFamily="34" charset="0"/>
              </a:rPr>
              <a:t>Millones de cabezas</a:t>
            </a:r>
          </a:p>
          <a:p>
            <a:pPr algn="ctr"/>
            <a:r>
              <a:rPr lang="es-AR" sz="900" dirty="0" smtClean="0">
                <a:latin typeface="DIN Next Rounded LT Pro" pitchFamily="34" charset="0"/>
              </a:rPr>
              <a:t>Acumulado 2019</a:t>
            </a:r>
            <a:endParaRPr lang="es-AR" sz="900" dirty="0">
              <a:latin typeface="DIN Next Rounded LT Pro" pitchFamily="34" charset="0"/>
            </a:endParaRPr>
          </a:p>
        </p:txBody>
      </p:sp>
      <p:sp>
        <p:nvSpPr>
          <p:cNvPr id="62" name="61 Flecha arriba"/>
          <p:cNvSpPr/>
          <p:nvPr/>
        </p:nvSpPr>
        <p:spPr>
          <a:xfrm>
            <a:off x="2071670" y="5929330"/>
            <a:ext cx="288000" cy="288000"/>
          </a:xfrm>
          <a:prstGeom prst="up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3" name="62 Flecha arriba"/>
          <p:cNvSpPr/>
          <p:nvPr/>
        </p:nvSpPr>
        <p:spPr>
          <a:xfrm>
            <a:off x="8713156" y="2355182"/>
            <a:ext cx="288000" cy="288000"/>
          </a:xfrm>
          <a:prstGeom prst="up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4" name="63 Flecha arriba"/>
          <p:cNvSpPr/>
          <p:nvPr/>
        </p:nvSpPr>
        <p:spPr>
          <a:xfrm>
            <a:off x="8715404" y="3857628"/>
            <a:ext cx="288000" cy="288000"/>
          </a:xfrm>
          <a:prstGeom prst="up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7" name="66 Flecha abajo"/>
          <p:cNvSpPr/>
          <p:nvPr/>
        </p:nvSpPr>
        <p:spPr>
          <a:xfrm>
            <a:off x="8715404" y="5357826"/>
            <a:ext cx="288000" cy="288000"/>
          </a:xfrm>
          <a:prstGeom prst="down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400"/>
          </a:p>
        </p:txBody>
      </p:sp>
      <p:pic>
        <p:nvPicPr>
          <p:cNvPr id="47" name="Picture 2" descr="C:\Users\Inicio\Pictures\Imagen pollo.png"/>
          <p:cNvPicPr>
            <a:picLocks noChangeAspect="1" noChangeArrowheads="1"/>
          </p:cNvPicPr>
          <p:nvPr/>
        </p:nvPicPr>
        <p:blipFill>
          <a:blip r:embed="rId3"/>
          <a:srcRect/>
          <a:stretch>
            <a:fillRect/>
          </a:stretch>
        </p:blipFill>
        <p:spPr bwMode="auto">
          <a:xfrm>
            <a:off x="-32" y="-24"/>
            <a:ext cx="1067118" cy="1000800"/>
          </a:xfrm>
          <a:prstGeom prst="rect">
            <a:avLst/>
          </a:prstGeom>
          <a:noFill/>
        </p:spPr>
      </p:pic>
      <p:graphicFrame>
        <p:nvGraphicFramePr>
          <p:cNvPr id="52" name="1 Gráfico"/>
          <p:cNvGraphicFramePr/>
          <p:nvPr/>
        </p:nvGraphicFramePr>
        <p:xfrm>
          <a:off x="142844" y="1714488"/>
          <a:ext cx="3214710" cy="2214578"/>
        </p:xfrm>
        <a:graphic>
          <a:graphicData uri="http://schemas.openxmlformats.org/drawingml/2006/chart">
            <c:chart xmlns:c="http://schemas.openxmlformats.org/drawingml/2006/chart" xmlns:r="http://schemas.openxmlformats.org/officeDocument/2006/relationships" r:id="rId4"/>
          </a:graphicData>
        </a:graphic>
      </p:graphicFrame>
      <p:sp>
        <p:nvSpPr>
          <p:cNvPr id="58" name="57 Flecha arriba"/>
          <p:cNvSpPr/>
          <p:nvPr/>
        </p:nvSpPr>
        <p:spPr>
          <a:xfrm>
            <a:off x="7643834" y="2357430"/>
            <a:ext cx="288000" cy="288000"/>
          </a:xfrm>
          <a:prstGeom prst="up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1" name="60 Flecha abajo"/>
          <p:cNvSpPr/>
          <p:nvPr/>
        </p:nvSpPr>
        <p:spPr>
          <a:xfrm>
            <a:off x="7643834" y="5357826"/>
            <a:ext cx="288000" cy="288000"/>
          </a:xfrm>
          <a:prstGeom prst="downArrow">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sz="1400"/>
          </a:p>
        </p:txBody>
      </p:sp>
      <p:graphicFrame>
        <p:nvGraphicFramePr>
          <p:cNvPr id="50" name="2 Gráfico"/>
          <p:cNvGraphicFramePr/>
          <p:nvPr/>
        </p:nvGraphicFramePr>
        <p:xfrm>
          <a:off x="2786051" y="4643446"/>
          <a:ext cx="2857520" cy="1919282"/>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8 Imagen" descr="C:\Users\Inicio\Documents\AGROINDUSTRIA\OBSERVATORIO\logos\logo FINAL OBSERVATORIO (3).jpg"/>
          <p:cNvPicPr/>
          <p:nvPr/>
        </p:nvPicPr>
        <p:blipFill>
          <a:blip r:embed="rId2" cstate="print"/>
          <a:srcRect/>
          <a:stretch>
            <a:fillRect/>
          </a:stretch>
        </p:blipFill>
        <p:spPr bwMode="auto">
          <a:xfrm>
            <a:off x="7753350" y="0"/>
            <a:ext cx="1390650" cy="935522"/>
          </a:xfrm>
          <a:prstGeom prst="rect">
            <a:avLst/>
          </a:prstGeom>
          <a:noFill/>
          <a:ln w="9525">
            <a:noFill/>
            <a:miter lim="800000"/>
            <a:headEnd/>
            <a:tailEnd/>
          </a:ln>
        </p:spPr>
      </p:pic>
      <p:sp>
        <p:nvSpPr>
          <p:cNvPr id="40" name="39 CuadroTexto"/>
          <p:cNvSpPr txBox="1"/>
          <p:nvPr/>
        </p:nvSpPr>
        <p:spPr>
          <a:xfrm>
            <a:off x="3428992" y="6611803"/>
            <a:ext cx="5715008" cy="230832"/>
          </a:xfrm>
          <a:prstGeom prst="rect">
            <a:avLst/>
          </a:prstGeom>
          <a:noFill/>
        </p:spPr>
        <p:txBody>
          <a:bodyPr wrap="square" rtlCol="0">
            <a:spAutoFit/>
          </a:bodyPr>
          <a:lstStyle/>
          <a:p>
            <a:pPr algn="r"/>
            <a:r>
              <a:rPr lang="es-AR" sz="900" dirty="0" smtClean="0"/>
              <a:t>Fuente: Elaboración propia con base en datos de </a:t>
            </a:r>
            <a:r>
              <a:rPr lang="es-AR" sz="900" dirty="0" err="1" smtClean="0"/>
              <a:t>Senasa</a:t>
            </a:r>
            <a:r>
              <a:rPr lang="es-AR" sz="900" dirty="0" smtClean="0"/>
              <a:t>, Secretaría de Agroindustria de la Nación y Mercado de </a:t>
            </a:r>
            <a:r>
              <a:rPr lang="es-AR" sz="900" dirty="0" err="1" smtClean="0"/>
              <a:t>Liniers</a:t>
            </a:r>
            <a:endParaRPr lang="es-AR" sz="900" dirty="0"/>
          </a:p>
        </p:txBody>
      </p:sp>
      <p:sp>
        <p:nvSpPr>
          <p:cNvPr id="48" name="47 CuadroTexto"/>
          <p:cNvSpPr txBox="1"/>
          <p:nvPr/>
        </p:nvSpPr>
        <p:spPr>
          <a:xfrm>
            <a:off x="214282" y="1071546"/>
            <a:ext cx="8786874" cy="4770537"/>
          </a:xfrm>
          <a:prstGeom prst="rect">
            <a:avLst/>
          </a:prstGeom>
          <a:noFill/>
        </p:spPr>
        <p:txBody>
          <a:bodyPr wrap="square" rtlCol="0">
            <a:spAutoFit/>
          </a:bodyPr>
          <a:lstStyle/>
          <a:p>
            <a:pPr>
              <a:buFont typeface="Arial" pitchFamily="34" charset="0"/>
              <a:buChar char="•"/>
            </a:pPr>
            <a:endParaRPr lang="es-AR" sz="1600" dirty="0" smtClean="0">
              <a:latin typeface="DIN Next Rounded LT Pro" pitchFamily="34" charset="0"/>
            </a:endParaRPr>
          </a:p>
          <a:p>
            <a:pPr>
              <a:buFont typeface="Arial" pitchFamily="34" charset="0"/>
              <a:buChar char="•"/>
            </a:pPr>
            <a:r>
              <a:rPr lang="es-AR" sz="1600" dirty="0" smtClean="0">
                <a:latin typeface="DIN Next Rounded LT Pro" pitchFamily="34" charset="0"/>
              </a:rPr>
              <a:t> La </a:t>
            </a:r>
            <a:r>
              <a:rPr lang="es-AR" sz="1600" b="1" dirty="0" smtClean="0">
                <a:solidFill>
                  <a:schemeClr val="accent3">
                    <a:lumMod val="75000"/>
                  </a:schemeClr>
                </a:solidFill>
                <a:latin typeface="DIN Next Rounded LT Pro" pitchFamily="34" charset="0"/>
              </a:rPr>
              <a:t>FAENA</a:t>
            </a:r>
            <a:r>
              <a:rPr lang="es-AR" sz="1600" dirty="0" smtClean="0">
                <a:latin typeface="DIN Next Rounded LT Pro" pitchFamily="34" charset="0"/>
              </a:rPr>
              <a:t> de aves en la PBA acumuló </a:t>
            </a:r>
            <a:r>
              <a:rPr lang="es-AR" sz="1600" b="1" dirty="0" smtClean="0">
                <a:solidFill>
                  <a:schemeClr val="accent3">
                    <a:lumMod val="75000"/>
                  </a:schemeClr>
                </a:solidFill>
                <a:latin typeface="DIN Next Rounded LT Pro" pitchFamily="34" charset="0"/>
              </a:rPr>
              <a:t>155,4 </a:t>
            </a:r>
            <a:r>
              <a:rPr lang="es-AR" sz="1600" dirty="0" smtClean="0">
                <a:latin typeface="DIN Next Rounded LT Pro" pitchFamily="34" charset="0"/>
              </a:rPr>
              <a:t>millones cabezas en entre enero y julio, un</a:t>
            </a:r>
            <a:r>
              <a:rPr lang="es-AR" sz="1600" b="1" dirty="0" smtClean="0">
                <a:solidFill>
                  <a:schemeClr val="accent3">
                    <a:lumMod val="75000"/>
                  </a:schemeClr>
                </a:solidFill>
                <a:latin typeface="DIN Next Rounded LT Pro" pitchFamily="34" charset="0"/>
              </a:rPr>
              <a:t> 13,2% </a:t>
            </a:r>
            <a:r>
              <a:rPr lang="es-AR" sz="1600" dirty="0" smtClean="0">
                <a:latin typeface="DIN Next Rounded LT Pro" pitchFamily="34" charset="0"/>
              </a:rPr>
              <a:t>más que en el mismo período de 2018. Representó un </a:t>
            </a:r>
            <a:r>
              <a:rPr lang="es-AR" sz="1600" b="1" dirty="0" smtClean="0">
                <a:solidFill>
                  <a:schemeClr val="accent3">
                    <a:lumMod val="75000"/>
                  </a:schemeClr>
                </a:solidFill>
                <a:latin typeface="DIN Next Rounded LT Pro" pitchFamily="34" charset="0"/>
              </a:rPr>
              <a:t>35,8%</a:t>
            </a:r>
            <a:r>
              <a:rPr lang="es-AR" sz="1600" dirty="0" smtClean="0">
                <a:latin typeface="DIN Next Rounded LT Pro" pitchFamily="34" charset="0"/>
              </a:rPr>
              <a:t> de la faena a nivel nacional.</a:t>
            </a:r>
          </a:p>
          <a:p>
            <a:endParaRPr lang="es-AR" sz="1600" dirty="0" smtClean="0">
              <a:latin typeface="DIN Next Rounded LT Pro" pitchFamily="34" charset="0"/>
            </a:endParaRPr>
          </a:p>
          <a:p>
            <a:pPr>
              <a:buFont typeface="Arial" pitchFamily="34" charset="0"/>
              <a:buChar char="•"/>
            </a:pPr>
            <a:r>
              <a:rPr lang="es-AR" sz="1600" dirty="0" smtClean="0">
                <a:latin typeface="DIN Next Rounded LT Pro" pitchFamily="34" charset="0"/>
              </a:rPr>
              <a:t> El </a:t>
            </a:r>
            <a:r>
              <a:rPr lang="es-AR" sz="1600" b="1" dirty="0" smtClean="0">
                <a:solidFill>
                  <a:schemeClr val="accent3">
                    <a:lumMod val="75000"/>
                  </a:schemeClr>
                </a:solidFill>
                <a:latin typeface="DIN Next Rounded LT Pro" pitchFamily="34" charset="0"/>
              </a:rPr>
              <a:t>CONSUMO APARENTE </a:t>
            </a:r>
            <a:r>
              <a:rPr lang="es-AR" sz="1600" dirty="0" smtClean="0">
                <a:latin typeface="DIN Next Rounded LT Pro" pitchFamily="34" charset="0"/>
              </a:rPr>
              <a:t>de carne aviar ascendió a 43,0 kg por habitante por año, un </a:t>
            </a:r>
            <a:r>
              <a:rPr lang="es-AR" sz="1600" b="1" dirty="0" smtClean="0">
                <a:solidFill>
                  <a:schemeClr val="accent3">
                    <a:lumMod val="75000"/>
                  </a:schemeClr>
                </a:solidFill>
                <a:latin typeface="DIN Next Rounded LT Pro" pitchFamily="34" charset="0"/>
              </a:rPr>
              <a:t>1,4% </a:t>
            </a:r>
            <a:r>
              <a:rPr lang="es-AR" sz="1600" dirty="0" smtClean="0">
                <a:latin typeface="DIN Next Rounded LT Pro" pitchFamily="34" charset="0"/>
              </a:rPr>
              <a:t>más que en enero-julio 2018.</a:t>
            </a:r>
          </a:p>
          <a:p>
            <a:pPr>
              <a:buFont typeface="Arial" pitchFamily="34" charset="0"/>
              <a:buChar char="•"/>
            </a:pPr>
            <a:endParaRPr lang="es-AR" sz="1600" dirty="0" smtClean="0">
              <a:latin typeface="DIN Next Rounded LT Pro" pitchFamily="34" charset="0"/>
            </a:endParaRPr>
          </a:p>
          <a:p>
            <a:pPr>
              <a:buFont typeface="Arial" pitchFamily="34" charset="0"/>
              <a:buChar char="•"/>
            </a:pPr>
            <a:r>
              <a:rPr lang="es-AR" sz="1600" dirty="0" smtClean="0">
                <a:latin typeface="DIN Next Rounded LT Pro" pitchFamily="34" charset="0"/>
              </a:rPr>
              <a:t> El </a:t>
            </a:r>
            <a:r>
              <a:rPr lang="es-AR" sz="1600" b="1" dirty="0" smtClean="0">
                <a:solidFill>
                  <a:schemeClr val="accent3">
                    <a:lumMod val="75000"/>
                  </a:schemeClr>
                </a:solidFill>
                <a:latin typeface="DIN Next Rounded LT Pro" pitchFamily="34" charset="0"/>
              </a:rPr>
              <a:t>PRECIO</a:t>
            </a:r>
            <a:r>
              <a:rPr lang="es-AR" sz="1600" dirty="0" smtClean="0">
                <a:latin typeface="DIN Next Rounded LT Pro" pitchFamily="34" charset="0"/>
              </a:rPr>
              <a:t> del pollo vivo muestra una tendencia descendente desde abril, lo que provocó un deterioro en la relación con el precio del maíz. No obstante, este indicador continúa ubicándose en un mejor nivel de hace un año: en julio de 2018 con 1 kg de pollo vivo se compraban 3,4 kg de maíz, mientras que hoy se compran 4,2 kg.</a:t>
            </a:r>
          </a:p>
          <a:p>
            <a:endParaRPr lang="es-AR" sz="1600" dirty="0" smtClean="0">
              <a:latin typeface="DIN Next Rounded LT Pro" pitchFamily="34" charset="0"/>
            </a:endParaRPr>
          </a:p>
          <a:p>
            <a:pPr>
              <a:buFont typeface="Arial" pitchFamily="34" charset="0"/>
              <a:buChar char="•"/>
            </a:pPr>
            <a:r>
              <a:rPr lang="es-AR" sz="1600" dirty="0" smtClean="0">
                <a:latin typeface="DIN Next Rounded LT Pro" pitchFamily="34" charset="0"/>
              </a:rPr>
              <a:t> Las </a:t>
            </a:r>
            <a:r>
              <a:rPr lang="es-AR" sz="1600" b="1" dirty="0" smtClean="0">
                <a:solidFill>
                  <a:schemeClr val="accent3">
                    <a:lumMod val="75000"/>
                  </a:schemeClr>
                </a:solidFill>
                <a:latin typeface="DIN Next Rounded LT Pro" pitchFamily="34" charset="0"/>
              </a:rPr>
              <a:t>EXPORTACIONES </a:t>
            </a:r>
            <a:r>
              <a:rPr lang="es-AR" sz="1600" dirty="0" smtClean="0">
                <a:latin typeface="DIN Next Rounded LT Pro" pitchFamily="34" charset="0"/>
              </a:rPr>
              <a:t>a nivel nacional crecieron un </a:t>
            </a:r>
            <a:r>
              <a:rPr lang="es-AR" sz="1600" b="1" dirty="0" smtClean="0">
                <a:solidFill>
                  <a:schemeClr val="accent3">
                    <a:lumMod val="75000"/>
                  </a:schemeClr>
                </a:solidFill>
                <a:latin typeface="DIN Next Rounded LT Pro" pitchFamily="34" charset="0"/>
              </a:rPr>
              <a:t>31,4%</a:t>
            </a:r>
            <a:r>
              <a:rPr lang="es-AR" sz="1600" dirty="0" smtClean="0">
                <a:latin typeface="DIN Next Rounded LT Pro" pitchFamily="34" charset="0"/>
              </a:rPr>
              <a:t> en lo que va del año. La PBA es la segunda provincia exportadora de carne aviar, representa aproximadamente un </a:t>
            </a:r>
            <a:r>
              <a:rPr lang="es-AR" sz="1600" b="1" dirty="0" smtClean="0">
                <a:solidFill>
                  <a:schemeClr val="accent3">
                    <a:lumMod val="75000"/>
                  </a:schemeClr>
                </a:solidFill>
                <a:latin typeface="DIN Next Rounded LT Pro" pitchFamily="34" charset="0"/>
              </a:rPr>
              <a:t>25% </a:t>
            </a:r>
            <a:r>
              <a:rPr lang="es-AR" sz="1600" dirty="0" smtClean="0">
                <a:latin typeface="DIN Next Rounded LT Pro" pitchFamily="34" charset="0"/>
              </a:rPr>
              <a:t>de las exportaciones nacionales.</a:t>
            </a:r>
          </a:p>
          <a:p>
            <a:pPr>
              <a:buFont typeface="Arial" pitchFamily="34" charset="0"/>
              <a:buChar char="•"/>
            </a:pPr>
            <a:endParaRPr lang="es-AR" sz="1600" dirty="0" smtClean="0">
              <a:latin typeface="DIN Next Rounded LT Pro" pitchFamily="34" charset="0"/>
            </a:endParaRPr>
          </a:p>
          <a:p>
            <a:endParaRPr lang="es-AR" sz="1600" dirty="0" smtClean="0">
              <a:latin typeface="DIN Next Rounded LT Pro" pitchFamily="34" charset="0"/>
            </a:endParaRPr>
          </a:p>
          <a:p>
            <a:endParaRPr lang="es-AR" sz="1600" dirty="0" smtClean="0">
              <a:latin typeface="DIN Next Rounded LT Pro" pitchFamily="34" charset="0"/>
            </a:endParaRPr>
          </a:p>
          <a:p>
            <a:endParaRPr lang="es-AR" sz="1600" dirty="0">
              <a:latin typeface="DIN Next Rounded LT Pro" pitchFamily="34" charset="0"/>
            </a:endParaRPr>
          </a:p>
        </p:txBody>
      </p:sp>
      <p:sp>
        <p:nvSpPr>
          <p:cNvPr id="7" name="7 CuadroTexto"/>
          <p:cNvSpPr txBox="1"/>
          <p:nvPr/>
        </p:nvSpPr>
        <p:spPr>
          <a:xfrm>
            <a:off x="1214414" y="142828"/>
            <a:ext cx="6072230" cy="1107996"/>
          </a:xfrm>
          <a:prstGeom prst="rect">
            <a:avLst/>
          </a:prstGeom>
          <a:noFill/>
        </p:spPr>
        <p:txBody>
          <a:bodyPr wrap="square" rtlCol="0">
            <a:spAutoFit/>
          </a:bodyPr>
          <a:lstStyle>
            <a:defPPr>
              <a:defRPr lang="es-E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s-AR" sz="2400" b="1" dirty="0" smtClean="0">
                <a:solidFill>
                  <a:schemeClr val="tx1">
                    <a:lumMod val="65000"/>
                    <a:lumOff val="35000"/>
                  </a:schemeClr>
                </a:solidFill>
                <a:latin typeface="DIN Next Rounded LT Pro" pitchFamily="34" charset="0"/>
              </a:rPr>
              <a:t>Indicadores mensuales – Carne aviar PBA</a:t>
            </a:r>
          </a:p>
          <a:p>
            <a:r>
              <a:rPr lang="es-AR" b="1" dirty="0" smtClean="0">
                <a:solidFill>
                  <a:schemeClr val="accent2"/>
                </a:solidFill>
                <a:latin typeface="DIN Next Rounded LT Pro" pitchFamily="34" charset="0"/>
              </a:rPr>
              <a:t>Julio 2019</a:t>
            </a:r>
          </a:p>
          <a:p>
            <a:endParaRPr lang="es-AR" sz="2400" b="1" dirty="0">
              <a:solidFill>
                <a:schemeClr val="tx1">
                  <a:lumMod val="65000"/>
                  <a:lumOff val="35000"/>
                </a:schemeClr>
              </a:solidFill>
              <a:latin typeface="DIN Next Rounded LT Pro" pitchFamily="34" charset="0"/>
            </a:endParaRPr>
          </a:p>
        </p:txBody>
      </p:sp>
      <p:pic>
        <p:nvPicPr>
          <p:cNvPr id="9" name="Picture 2" descr="C:\Users\Inicio\Pictures\Imagen pollo.png"/>
          <p:cNvPicPr>
            <a:picLocks noChangeAspect="1" noChangeArrowheads="1"/>
          </p:cNvPicPr>
          <p:nvPr/>
        </p:nvPicPr>
        <p:blipFill>
          <a:blip r:embed="rId3"/>
          <a:srcRect/>
          <a:stretch>
            <a:fillRect/>
          </a:stretch>
        </p:blipFill>
        <p:spPr bwMode="auto">
          <a:xfrm>
            <a:off x="-32" y="-24"/>
            <a:ext cx="1067118" cy="1000800"/>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1565</TotalTime>
  <Words>365</Words>
  <Application>Microsoft Office PowerPoint</Application>
  <PresentationFormat>Presentación en pantalla (4:3)</PresentationFormat>
  <Paragraphs>82</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Inicio</dc:creator>
  <cp:lastModifiedBy>Inicio</cp:lastModifiedBy>
  <cp:revision>164</cp:revision>
  <dcterms:created xsi:type="dcterms:W3CDTF">2018-08-06T18:20:54Z</dcterms:created>
  <dcterms:modified xsi:type="dcterms:W3CDTF">2019-09-17T15:32:39Z</dcterms:modified>
</cp:coreProperties>
</file>